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&amp; usage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PARALLEL STRUCTURE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98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600" dirty="0" smtClean="0"/>
              <a:t>What is parallel structure?</a:t>
            </a:r>
          </a:p>
          <a:p>
            <a:r>
              <a:rPr lang="en-US" sz="7400" i="1" dirty="0"/>
              <a:t>Parallel Structure </a:t>
            </a:r>
            <a:r>
              <a:rPr lang="en-US" sz="7400" dirty="0"/>
              <a:t>means using the same construction for sentence elements that are </a:t>
            </a:r>
            <a:r>
              <a:rPr lang="en-US" sz="7400" dirty="0" smtClean="0"/>
              <a:t>the same </a:t>
            </a:r>
            <a:r>
              <a:rPr lang="en-US" sz="7400" dirty="0"/>
              <a:t>in function</a:t>
            </a:r>
            <a:r>
              <a:rPr lang="en-US" sz="6400" dirty="0"/>
              <a:t>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8600" dirty="0" smtClean="0"/>
              <a:t>Why do we care about parallel structure?</a:t>
            </a:r>
          </a:p>
          <a:p>
            <a:r>
              <a:rPr lang="en-US" sz="7400" dirty="0" smtClean="0"/>
              <a:t>Parallel structure improves the </a:t>
            </a:r>
            <a:r>
              <a:rPr lang="en-US" sz="7400" i="1" dirty="0"/>
              <a:t>clarity </a:t>
            </a:r>
            <a:r>
              <a:rPr lang="en-US" sz="7400" dirty="0"/>
              <a:t>of your writing, it is important to remember the </a:t>
            </a:r>
            <a:r>
              <a:rPr lang="en-US" sz="7400" i="1" dirty="0"/>
              <a:t>equality </a:t>
            </a:r>
            <a:r>
              <a:rPr lang="en-US" sz="7400" dirty="0"/>
              <a:t>of your </a:t>
            </a:r>
            <a:r>
              <a:rPr lang="en-US" sz="7400" dirty="0" smtClean="0"/>
              <a:t>sentence structure</a:t>
            </a:r>
            <a:r>
              <a:rPr lang="en-US" sz="7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699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Rule #1: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For example:</a:t>
            </a:r>
          </a:p>
          <a:p>
            <a:r>
              <a:rPr lang="en-US" sz="3600" dirty="0" smtClean="0"/>
              <a:t>I </a:t>
            </a:r>
            <a:r>
              <a:rPr lang="en-US" sz="3600" dirty="0"/>
              <a:t>am allergic to the dog’s </a:t>
            </a:r>
            <a:r>
              <a:rPr lang="en-US" sz="3600" u="sng" dirty="0"/>
              <a:t>hair</a:t>
            </a:r>
            <a:r>
              <a:rPr lang="en-US" sz="3600" dirty="0"/>
              <a:t> </a:t>
            </a:r>
            <a:r>
              <a:rPr lang="en-US" sz="3600" i="1" dirty="0"/>
              <a:t>and </a:t>
            </a:r>
            <a:r>
              <a:rPr lang="en-US" sz="3600" u="sng" dirty="0"/>
              <a:t>how it smells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i="1" dirty="0" smtClean="0"/>
              <a:t>or</a:t>
            </a:r>
          </a:p>
          <a:p>
            <a:r>
              <a:rPr lang="en-US" sz="3600" dirty="0"/>
              <a:t>I am allergic to the dog’s </a:t>
            </a:r>
            <a:r>
              <a:rPr lang="en-US" sz="3600" u="sng" dirty="0"/>
              <a:t>hair</a:t>
            </a:r>
            <a:r>
              <a:rPr lang="en-US" sz="3600" dirty="0"/>
              <a:t> </a:t>
            </a:r>
            <a:r>
              <a:rPr lang="en-US" sz="3600" i="1" dirty="0"/>
              <a:t>and </a:t>
            </a:r>
            <a:r>
              <a:rPr lang="en-US" sz="3600" dirty="0"/>
              <a:t>its</a:t>
            </a:r>
            <a:r>
              <a:rPr lang="en-US" sz="3600" u="sng" dirty="0"/>
              <a:t> </a:t>
            </a:r>
            <a:r>
              <a:rPr lang="en-US" sz="3600" u="sng" dirty="0" smtClean="0"/>
              <a:t>smell.     </a:t>
            </a:r>
            <a:endParaRPr lang="en-US" sz="3600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2624" y="3209619"/>
            <a:ext cx="4015146" cy="2248181"/>
          </a:xfrm>
        </p:spPr>
        <p:txBody>
          <a:bodyPr>
            <a:noAutofit/>
          </a:bodyPr>
          <a:lstStyle/>
          <a:p>
            <a:r>
              <a:rPr lang="en-US" sz="2800" dirty="0"/>
              <a:t>Parallel Structure should be used when elements are joined by </a:t>
            </a:r>
            <a:r>
              <a:rPr lang="en-US" sz="2800" dirty="0" smtClean="0"/>
              <a:t>coordinating conjunctions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9129009" y="4333709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Rule 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class valued respect, honesty, and being on time in a teacher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i="1" dirty="0" smtClean="0"/>
              <a:t>or</a:t>
            </a:r>
          </a:p>
          <a:p>
            <a:r>
              <a:rPr lang="en-US" sz="3600" dirty="0"/>
              <a:t>The class valued respect, honesty, and promptness in a teacher</a:t>
            </a:r>
            <a:r>
              <a:rPr lang="en-US" sz="3600" dirty="0" smtClean="0"/>
              <a:t>.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519" y="3205491"/>
            <a:ext cx="3985166" cy="2248181"/>
          </a:xfrm>
        </p:spPr>
        <p:txBody>
          <a:bodyPr>
            <a:noAutofit/>
          </a:bodyPr>
          <a:lstStyle/>
          <a:p>
            <a:r>
              <a:rPr lang="en-US" sz="2800" dirty="0"/>
              <a:t>Parallel Structure should be used when writing elements in the form of a list or a series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7135549" y="4329581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Rule #3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James enjoys reading </a:t>
            </a:r>
            <a:r>
              <a:rPr lang="en-US" sz="3600" i="1" dirty="0" smtClean="0"/>
              <a:t>more than </a:t>
            </a:r>
            <a:r>
              <a:rPr lang="en-US" sz="3600" dirty="0" smtClean="0"/>
              <a:t>to write.</a:t>
            </a:r>
          </a:p>
          <a:p>
            <a:endParaRPr lang="en-US" sz="3600" dirty="0" smtClean="0"/>
          </a:p>
          <a:p>
            <a:r>
              <a:rPr lang="en-US" sz="3600" dirty="0" smtClean="0"/>
              <a:t>James enjoys reading </a:t>
            </a:r>
            <a:r>
              <a:rPr lang="en-US" sz="3600" i="1" dirty="0" smtClean="0"/>
              <a:t>more than </a:t>
            </a:r>
            <a:r>
              <a:rPr lang="en-US" sz="3600" dirty="0" smtClean="0"/>
              <a:t>writing</a:t>
            </a:r>
            <a:r>
              <a:rPr lang="en-US" dirty="0" smtClean="0"/>
              <a:t>.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9666" y="3205491"/>
            <a:ext cx="4534048" cy="2715624"/>
          </a:xfrm>
        </p:spPr>
        <p:txBody>
          <a:bodyPr>
            <a:noAutofit/>
          </a:bodyPr>
          <a:lstStyle/>
          <a:p>
            <a:r>
              <a:rPr lang="en-US" sz="2800" dirty="0"/>
              <a:t>Parallel Structure should be used when comparing or contrasting elements (A is </a:t>
            </a:r>
            <a:r>
              <a:rPr lang="en-US" sz="2800" i="1" dirty="0"/>
              <a:t>better </a:t>
            </a:r>
            <a:r>
              <a:rPr lang="en-US" sz="2800" i="1" dirty="0" smtClean="0"/>
              <a:t>than </a:t>
            </a:r>
            <a:r>
              <a:rPr lang="en-US" sz="2800" dirty="0" smtClean="0"/>
              <a:t>B </a:t>
            </a:r>
            <a:r>
              <a:rPr lang="en-US" sz="2800" dirty="0"/>
              <a:t>– X is </a:t>
            </a:r>
            <a:r>
              <a:rPr lang="en-US" sz="2800" i="1" dirty="0"/>
              <a:t>less than </a:t>
            </a:r>
            <a:r>
              <a:rPr lang="en-US" sz="2800" dirty="0"/>
              <a:t>Y)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9009089" y="410610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Practice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1.</a:t>
            </a:r>
            <a:r>
              <a:rPr lang="en-US" dirty="0" smtClean="0"/>
              <a:t>  </a:t>
            </a:r>
            <a:r>
              <a:rPr lang="en-US" sz="2800" dirty="0" smtClean="0"/>
              <a:t>Justin </a:t>
            </a:r>
            <a:r>
              <a:rPr lang="en-US" sz="2800" dirty="0"/>
              <a:t>was excited about inviting friends over, eating a good meal, and ___ .</a:t>
            </a:r>
          </a:p>
          <a:p>
            <a:pPr marL="0" indent="0">
              <a:buNone/>
            </a:pPr>
            <a:r>
              <a:rPr lang="en-US" sz="2800" dirty="0"/>
              <a:t>a. …a game of cards.</a:t>
            </a:r>
          </a:p>
          <a:p>
            <a:pPr marL="0" indent="0">
              <a:buNone/>
            </a:pPr>
            <a:r>
              <a:rPr lang="en-US" sz="2800" dirty="0"/>
              <a:t>b. …to play cards.</a:t>
            </a:r>
          </a:p>
          <a:p>
            <a:pPr marL="0" indent="0">
              <a:buNone/>
            </a:pPr>
            <a:r>
              <a:rPr lang="en-US" sz="2800" dirty="0"/>
              <a:t>c. ...playing a game of cards.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dirty="0"/>
              <a:t>I have always enjoyed reading the book more than _____________________.</a:t>
            </a:r>
          </a:p>
          <a:p>
            <a:pPr marL="0" indent="0">
              <a:buNone/>
            </a:pPr>
            <a:r>
              <a:rPr lang="en-US" sz="2800" dirty="0"/>
              <a:t>a. …I watched the movie version.</a:t>
            </a:r>
          </a:p>
          <a:p>
            <a:pPr marL="0" indent="0">
              <a:buNone/>
            </a:pPr>
            <a:r>
              <a:rPr lang="en-US" sz="2800" dirty="0"/>
              <a:t>b. …watching the movie.</a:t>
            </a:r>
          </a:p>
          <a:p>
            <a:pPr marL="0" indent="0">
              <a:buNone/>
            </a:pPr>
            <a:r>
              <a:rPr lang="en-US" sz="2800" dirty="0"/>
              <a:t>c. …to watch the movie.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066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/>
              <a:t>When the weather outside is cold and ________, I like to be indoors.</a:t>
            </a:r>
          </a:p>
          <a:p>
            <a:pPr marL="0" indent="0">
              <a:buNone/>
            </a:pPr>
            <a:r>
              <a:rPr lang="en-US" sz="2800" dirty="0"/>
              <a:t>a. …starting to get windy…</a:t>
            </a:r>
          </a:p>
          <a:p>
            <a:pPr marL="0" indent="0">
              <a:buNone/>
            </a:pPr>
            <a:r>
              <a:rPr lang="en-US" sz="2800" dirty="0"/>
              <a:t>b. …windy…</a:t>
            </a:r>
          </a:p>
          <a:p>
            <a:pPr marL="0" indent="0">
              <a:buNone/>
            </a:pPr>
            <a:r>
              <a:rPr lang="en-US" sz="2800" dirty="0"/>
              <a:t>c. …getting windy…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4. </a:t>
            </a:r>
            <a:r>
              <a:rPr lang="en-US" sz="2800" dirty="0"/>
              <a:t>Running, lifting, and ____________ are three of Ashley’s favorite exercises.</a:t>
            </a:r>
          </a:p>
          <a:p>
            <a:pPr marL="0" indent="0">
              <a:buNone/>
            </a:pPr>
            <a:r>
              <a:rPr lang="en-US" sz="2800" dirty="0"/>
              <a:t>a. …racquetball…</a:t>
            </a:r>
          </a:p>
          <a:p>
            <a:pPr marL="0" indent="0">
              <a:buNone/>
            </a:pPr>
            <a:r>
              <a:rPr lang="en-US" sz="2800" dirty="0"/>
              <a:t>b. …a spinning class…</a:t>
            </a:r>
          </a:p>
          <a:p>
            <a:pPr marL="0" indent="0">
              <a:buNone/>
            </a:pPr>
            <a:r>
              <a:rPr lang="en-US" sz="2800" dirty="0"/>
              <a:t>c. …bicycling…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6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192</TotalTime>
  <Words>336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Grammar &amp; usage  </vt:lpstr>
      <vt:lpstr>PowerPoint Presentation</vt:lpstr>
      <vt:lpstr>Rule #1:  </vt:lpstr>
      <vt:lpstr>Rule #2</vt:lpstr>
      <vt:lpstr>Rule #3</vt:lpstr>
      <vt:lpstr>Practice time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&amp; usage</dc:title>
  <dc:creator>Andrea Drake</dc:creator>
  <cp:lastModifiedBy>Andrea Drake</cp:lastModifiedBy>
  <cp:revision>9</cp:revision>
  <dcterms:created xsi:type="dcterms:W3CDTF">2017-08-09T11:49:09Z</dcterms:created>
  <dcterms:modified xsi:type="dcterms:W3CDTF">2017-08-09T15:01:38Z</dcterms:modified>
</cp:coreProperties>
</file>