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5" r:id="rId5"/>
  </p:sldMasterIdLst>
  <p:sldIdLst>
    <p:sldId id="256" r:id="rId6"/>
    <p:sldId id="257" r:id="rId7"/>
    <p:sldId id="258" r:id="rId8"/>
    <p:sldId id="260" r:id="rId9"/>
    <p:sldId id="262" r:id="rId10"/>
    <p:sldId id="263" r:id="rId11"/>
    <p:sldId id="264" r:id="rId12"/>
    <p:sldId id="265" r:id="rId13"/>
    <p:sldId id="266" r:id="rId14"/>
    <p:sldId id="277" r:id="rId15"/>
    <p:sldId id="267" r:id="rId16"/>
    <p:sldId id="268"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81" d="100"/>
          <a:sy n="81" d="100"/>
        </p:scale>
        <p:origin x="151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33400" y="4419600"/>
            <a:ext cx="4114800" cy="685800"/>
          </a:xfrm>
        </p:spPr>
        <p:txBody>
          <a:bodyPr/>
          <a:lstStyle>
            <a:lvl1pPr>
              <a:defRPr sz="2800">
                <a:solidFill>
                  <a:schemeClr val="accent3">
                    <a:lumMod val="20000"/>
                    <a:lumOff val="80000"/>
                  </a:schemeClr>
                </a:solidFill>
              </a:defRPr>
            </a:lvl1pPr>
          </a:lstStyle>
          <a:p>
            <a:r>
              <a:rPr lang="en-US"/>
              <a:t>Click to edit Master title style</a:t>
            </a:r>
            <a:endParaRPr lang="en-US" dirty="0"/>
          </a:p>
        </p:txBody>
      </p:sp>
      <p:sp>
        <p:nvSpPr>
          <p:cNvPr id="16387" name="Rectangle 3"/>
          <p:cNvSpPr>
            <a:spLocks noGrp="1" noChangeArrowheads="1"/>
          </p:cNvSpPr>
          <p:nvPr>
            <p:ph type="subTitle" idx="1"/>
          </p:nvPr>
        </p:nvSpPr>
        <p:spPr>
          <a:xfrm>
            <a:off x="533400" y="4953000"/>
            <a:ext cx="4114800" cy="457200"/>
          </a:xfrm>
        </p:spPr>
        <p:txBody>
          <a:bodyPr/>
          <a:lstStyle>
            <a:lvl1pPr marL="0" indent="0">
              <a:buFontTx/>
              <a:buNone/>
              <a:defRPr sz="2000">
                <a:solidFill>
                  <a:schemeClr val="accent6">
                    <a:lumMod val="60000"/>
                    <a:lumOff val="40000"/>
                  </a:schemeClr>
                </a:solidFill>
              </a:defRPr>
            </a:lvl1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066800"/>
            <a:ext cx="5486400" cy="3733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29500" y="1143000"/>
            <a:ext cx="12573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4800" y="1143000"/>
            <a:ext cx="69723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DE57B145-62C3-4509-AF07-9CD7A9438A68}" type="datetimeFigureOut">
              <a:rPr lang="en-US" smtClean="0"/>
              <a:t>10/9/2019</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9B2B3C44-3E73-4EF9-A692-E56F69A37F30}"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E57B145-62C3-4509-AF07-9CD7A9438A68}"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57B145-62C3-4509-AF07-9CD7A9438A68}"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DE57B145-62C3-4509-AF07-9CD7A9438A68}" type="datetimeFigureOut">
              <a:rPr lang="en-US" smtClean="0"/>
              <a:t>10/9/2019</a:t>
            </a:fld>
            <a:endParaRPr lang="en-US"/>
          </a:p>
        </p:txBody>
      </p:sp>
      <p:sp>
        <p:nvSpPr>
          <p:cNvPr id="27" name="Slide Number Placeholder 26"/>
          <p:cNvSpPr>
            <a:spLocks noGrp="1"/>
          </p:cNvSpPr>
          <p:nvPr>
            <p:ph type="sldNum" sz="quarter" idx="11"/>
          </p:nvPr>
        </p:nvSpPr>
        <p:spPr/>
        <p:txBody>
          <a:bodyPr rtlCol="0"/>
          <a:lstStyle/>
          <a:p>
            <a:fld id="{9B2B3C44-3E73-4EF9-A692-E56F69A37F30}"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DE57B145-62C3-4509-AF07-9CD7A9438A68}" type="datetimeFigureOut">
              <a:rPr lang="en-US" smtClean="0"/>
              <a:t>10/9/2019</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9B2B3C44-3E73-4EF9-A692-E56F69A37F3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7B145-62C3-4509-AF07-9CD7A9438A68}" type="datetimeFigureOut">
              <a:rPr lang="en-US" smtClean="0"/>
              <a:t>10/9/2019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E57B145-62C3-4509-AF07-9CD7A9438A68}"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E57B145-62C3-4509-AF07-9CD7A9438A68}" type="datetimeFigureOut">
              <a:rPr lang="en-US" smtClean="0"/>
              <a:t>10/9/2019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E57B145-62C3-4509-AF07-9CD7A9438A68}" type="datetimeFigureOut">
              <a:rPr lang="en-US" smtClean="0"/>
              <a:t>10/9/2019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2B3C44-3E73-4EF9-A692-E56F69A37F3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19200"/>
            <a:ext cx="3962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43400" y="1219200"/>
            <a:ext cx="4191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5029200" cy="838200"/>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066801"/>
            <a:ext cx="5111750" cy="51054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143000"/>
            <a:ext cx="3008313" cy="4995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04800" y="1524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Your Topic Goes Here</a:t>
            </a:r>
          </a:p>
        </p:txBody>
      </p:sp>
      <p:sp>
        <p:nvSpPr>
          <p:cNvPr id="10243" name="Rectangle 3"/>
          <p:cNvSpPr>
            <a:spLocks noGrp="1" noChangeArrowheads="1"/>
          </p:cNvSpPr>
          <p:nvPr>
            <p:ph type="body" idx="1"/>
          </p:nvPr>
        </p:nvSpPr>
        <p:spPr bwMode="auto">
          <a:xfrm>
            <a:off x="381000" y="1219200"/>
            <a:ext cx="80772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Your Subtopics Go Here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fontAlgn="base" hangingPunct="1">
        <a:spcBef>
          <a:spcPct val="0"/>
        </a:spcBef>
        <a:spcAft>
          <a:spcPct val="0"/>
        </a:spcAft>
        <a:defRPr sz="4000">
          <a:solidFill>
            <a:schemeClr val="accent2">
              <a:lumMod val="75000"/>
            </a:schemeClr>
          </a:solidFill>
          <a:latin typeface="+mj-lt"/>
          <a:ea typeface="+mj-ea"/>
          <a:cs typeface="+mj-cs"/>
        </a:defRPr>
      </a:lvl1pPr>
      <a:lvl2pPr algn="l" rtl="0" eaLnBrk="1" fontAlgn="base" hangingPunct="1">
        <a:spcBef>
          <a:spcPct val="0"/>
        </a:spcBef>
        <a:spcAft>
          <a:spcPct val="0"/>
        </a:spcAft>
        <a:defRPr sz="4000">
          <a:solidFill>
            <a:srgbClr val="800000"/>
          </a:solidFill>
          <a:latin typeface="Impact" pitchFamily="34" charset="0"/>
        </a:defRPr>
      </a:lvl2pPr>
      <a:lvl3pPr algn="l" rtl="0" eaLnBrk="1" fontAlgn="base" hangingPunct="1">
        <a:spcBef>
          <a:spcPct val="0"/>
        </a:spcBef>
        <a:spcAft>
          <a:spcPct val="0"/>
        </a:spcAft>
        <a:defRPr sz="4000">
          <a:solidFill>
            <a:srgbClr val="800000"/>
          </a:solidFill>
          <a:latin typeface="Impact" pitchFamily="34" charset="0"/>
        </a:defRPr>
      </a:lvl3pPr>
      <a:lvl4pPr algn="l" rtl="0" eaLnBrk="1" fontAlgn="base" hangingPunct="1">
        <a:spcBef>
          <a:spcPct val="0"/>
        </a:spcBef>
        <a:spcAft>
          <a:spcPct val="0"/>
        </a:spcAft>
        <a:defRPr sz="4000">
          <a:solidFill>
            <a:srgbClr val="800000"/>
          </a:solidFill>
          <a:latin typeface="Impact" pitchFamily="34" charset="0"/>
        </a:defRPr>
      </a:lvl4pPr>
      <a:lvl5pPr algn="l" rtl="0" eaLnBrk="1" fontAlgn="base" hangingPunct="1">
        <a:spcBef>
          <a:spcPct val="0"/>
        </a:spcBef>
        <a:spcAft>
          <a:spcPct val="0"/>
        </a:spcAft>
        <a:defRPr sz="4000">
          <a:solidFill>
            <a:srgbClr val="800000"/>
          </a:solidFill>
          <a:latin typeface="Impact" pitchFamily="34" charset="0"/>
        </a:defRPr>
      </a:lvl5pPr>
      <a:lvl6pPr marL="457200" algn="l" rtl="0" eaLnBrk="1" fontAlgn="base" hangingPunct="1">
        <a:spcBef>
          <a:spcPct val="0"/>
        </a:spcBef>
        <a:spcAft>
          <a:spcPct val="0"/>
        </a:spcAft>
        <a:defRPr sz="4000">
          <a:solidFill>
            <a:srgbClr val="800000"/>
          </a:solidFill>
          <a:latin typeface="Impact" pitchFamily="34" charset="0"/>
        </a:defRPr>
      </a:lvl6pPr>
      <a:lvl7pPr marL="914400" algn="l" rtl="0" eaLnBrk="1" fontAlgn="base" hangingPunct="1">
        <a:spcBef>
          <a:spcPct val="0"/>
        </a:spcBef>
        <a:spcAft>
          <a:spcPct val="0"/>
        </a:spcAft>
        <a:defRPr sz="4000">
          <a:solidFill>
            <a:srgbClr val="800000"/>
          </a:solidFill>
          <a:latin typeface="Impact" pitchFamily="34" charset="0"/>
        </a:defRPr>
      </a:lvl7pPr>
      <a:lvl8pPr marL="1371600" algn="l" rtl="0" eaLnBrk="1" fontAlgn="base" hangingPunct="1">
        <a:spcBef>
          <a:spcPct val="0"/>
        </a:spcBef>
        <a:spcAft>
          <a:spcPct val="0"/>
        </a:spcAft>
        <a:defRPr sz="4000">
          <a:solidFill>
            <a:srgbClr val="800000"/>
          </a:solidFill>
          <a:latin typeface="Impact" pitchFamily="34" charset="0"/>
        </a:defRPr>
      </a:lvl8pPr>
      <a:lvl9pPr marL="1828800" algn="l" rtl="0" eaLnBrk="1" fontAlgn="base" hangingPunct="1">
        <a:spcBef>
          <a:spcPct val="0"/>
        </a:spcBef>
        <a:spcAft>
          <a:spcPct val="0"/>
        </a:spcAft>
        <a:defRPr sz="4000">
          <a:solidFill>
            <a:srgbClr val="800000"/>
          </a:solidFill>
          <a:latin typeface="Impact" pitchFamily="34"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Arial" charset="0"/>
        </a:defRPr>
      </a:lvl2pPr>
      <a:lvl3pPr marL="1143000" indent="-228600" algn="l" rtl="0" eaLnBrk="1" fontAlgn="base" hangingPunct="1">
        <a:spcBef>
          <a:spcPct val="20000"/>
        </a:spcBef>
        <a:spcAft>
          <a:spcPct val="0"/>
        </a:spcAft>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pPr algn="l" eaLnBrk="1" latinLnBrk="0" hangingPunct="1"/>
            <a:fld id="{C3F416CD-67A3-4CF0-A210-F6AF31AC147F}" type="datetimeFigureOut">
              <a:rPr lang="en-US" smtClean="0"/>
              <a:pPr algn="l" eaLnBrk="1" latinLnBrk="0" hangingPunct="1"/>
              <a:t>10/9/2019</a:t>
            </a:fld>
            <a:endParaRPr lang="en-US" sz="800" dirty="0">
              <a:solidFill>
                <a:schemeClr val="accent2"/>
              </a:solidFill>
            </a:endParaRPr>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pPr algn="r" eaLnBrk="1" latinLnBrk="0" hangingPunct="1"/>
            <a:endParaRPr kumimoji="0" lang="en-US" sz="800" dirty="0">
              <a:solidFill>
                <a:schemeClr val="accent2"/>
              </a:solidFill>
            </a:endParaRPr>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pPr algn="r" eaLnBrk="1" latinLnBrk="0" hangingPunct="1"/>
            <a:fld id="{96652B35-718D-4E28-AFEB-B694A3B357E8}" type="slidenum">
              <a:rPr kumimoji="0" lang="en-US" smtClean="0"/>
              <a:pPr algn="r" eaLnBrk="1" latinLnBrk="0" hangingPunct="1"/>
              <a:t>‹#›</a:t>
            </a:fld>
            <a:endParaRPr kumimoji="0" lang="en-US" sz="18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Californian FB" panose="0207040306080B030204" pitchFamily="18" charset="0"/>
                <a:cs typeface="Times New Roman" pitchFamily="18" charset="0"/>
              </a:rPr>
              <a:t>The Argumentative Essay</a:t>
            </a:r>
          </a:p>
        </p:txBody>
      </p:sp>
      <p:sp>
        <p:nvSpPr>
          <p:cNvPr id="3" name="Subtitle 2"/>
          <p:cNvSpPr>
            <a:spLocks noGrp="1"/>
          </p:cNvSpPr>
          <p:nvPr>
            <p:ph type="subTitle" idx="1"/>
          </p:nvPr>
        </p:nvSpPr>
        <p:spPr/>
        <p:txBody>
          <a:bodyPr/>
          <a:lstStyle/>
          <a:p>
            <a:pPr algn="ctr"/>
            <a:endParaRPr lang="en-US" b="1" dirty="0">
              <a:latin typeface="Californian FB" panose="0207040306080B030204" pitchFamily="18" charset="0"/>
              <a:cs typeface="Times New Roman" pitchFamily="18" charset="0"/>
            </a:endParaRPr>
          </a:p>
          <a:p>
            <a:pPr algn="ctr"/>
            <a:r>
              <a:rPr lang="en-US" b="1" dirty="0">
                <a:latin typeface="Californian FB" panose="0207040306080B030204" pitchFamily="18" charset="0"/>
                <a:cs typeface="Times New Roman" pitchFamily="18" charset="0"/>
              </a:rPr>
              <a:t>Shakespeare- Should he stay or should he go?</a:t>
            </a:r>
          </a:p>
        </p:txBody>
      </p:sp>
      <p:pic>
        <p:nvPicPr>
          <p:cNvPr id="45058" name="Picture 2" descr="https://encrypted-tbn2.gstatic.com/images?q=tbn:ANd9GcRijqUXMjxYPgAdegdmjPElYk1-8CZ7b47ub7kCMqE004E1FbsDqA"/>
          <p:cNvPicPr>
            <a:picLocks noChangeAspect="1" noChangeArrowheads="1"/>
          </p:cNvPicPr>
          <p:nvPr/>
        </p:nvPicPr>
        <p:blipFill>
          <a:blip r:embed="rId2" cstate="print"/>
          <a:srcRect/>
          <a:stretch>
            <a:fillRect/>
          </a:stretch>
        </p:blipFill>
        <p:spPr bwMode="auto">
          <a:xfrm>
            <a:off x="6172200" y="4495800"/>
            <a:ext cx="2390775" cy="1905000"/>
          </a:xfrm>
          <a:prstGeom prst="rect">
            <a:avLst/>
          </a:prstGeom>
          <a:noFill/>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DA01-1249-4343-9B7C-C5CCC8EA2C51}"/>
              </a:ext>
            </a:extLst>
          </p:cNvPr>
          <p:cNvSpPr>
            <a:spLocks noGrp="1"/>
          </p:cNvSpPr>
          <p:nvPr>
            <p:ph type="title"/>
          </p:nvPr>
        </p:nvSpPr>
        <p:spPr/>
        <p:txBody>
          <a:bodyPr/>
          <a:lstStyle/>
          <a:p>
            <a:pPr algn="ctr"/>
            <a:r>
              <a:rPr lang="en-US" dirty="0">
                <a:latin typeface="Californian FB" panose="0207040306080B030204" pitchFamily="18" charset="0"/>
              </a:rPr>
              <a:t>Counterclaim &amp; Rebuttal</a:t>
            </a:r>
          </a:p>
        </p:txBody>
      </p:sp>
      <p:sp>
        <p:nvSpPr>
          <p:cNvPr id="3" name="Content Placeholder 2">
            <a:extLst>
              <a:ext uri="{FF2B5EF4-FFF2-40B4-BE49-F238E27FC236}">
                <a16:creationId xmlns:a16="http://schemas.microsoft.com/office/drawing/2014/main" id="{97A42642-DE10-463F-BCF3-BC7E4FB9D6F0}"/>
              </a:ext>
            </a:extLst>
          </p:cNvPr>
          <p:cNvSpPr>
            <a:spLocks noGrp="1"/>
          </p:cNvSpPr>
          <p:nvPr>
            <p:ph idx="1"/>
          </p:nvPr>
        </p:nvSpPr>
        <p:spPr/>
        <p:txBody>
          <a:bodyPr/>
          <a:lstStyle/>
          <a:p>
            <a:pPr marL="109728" indent="0">
              <a:buNone/>
            </a:pPr>
            <a:r>
              <a:rPr lang="en-US" dirty="0">
                <a:solidFill>
                  <a:srgbClr val="FF0000"/>
                </a:solidFill>
                <a:latin typeface="Californian FB" panose="0207040306080B030204" pitchFamily="18" charset="0"/>
              </a:rPr>
              <a:t>Some will argue that Friar Lawrence is not the person to blame for the deaths of Romeo &amp; Juliet.  They will point to Lord Capulet and say had he listened to his daughter she would not have ended up in the tomb.  </a:t>
            </a:r>
            <a:r>
              <a:rPr lang="en-US" dirty="0">
                <a:solidFill>
                  <a:srgbClr val="00B0F0"/>
                </a:solidFill>
                <a:latin typeface="Californian FB" panose="0207040306080B030204" pitchFamily="18" charset="0"/>
              </a:rPr>
              <a:t>While this may be true, Friar Lawrence was in a position of authority over both Romeo and Juliet and they relied heavily on his counsel.  His counsel was irresponsible and as result both died.</a:t>
            </a:r>
          </a:p>
        </p:txBody>
      </p:sp>
    </p:spTree>
    <p:extLst>
      <p:ext uri="{BB962C8B-B14F-4D97-AF65-F5344CB8AC3E}">
        <p14:creationId xmlns:p14="http://schemas.microsoft.com/office/powerpoint/2010/main" val="4202468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The Concluding Paragraph</a:t>
            </a:r>
          </a:p>
        </p:txBody>
      </p:sp>
      <p:sp>
        <p:nvSpPr>
          <p:cNvPr id="3" name="Content Placeholder 2"/>
          <p:cNvSpPr>
            <a:spLocks noGrp="1"/>
          </p:cNvSpPr>
          <p:nvPr>
            <p:ph idx="1"/>
          </p:nvPr>
        </p:nvSpPr>
        <p:spPr/>
        <p:txBody>
          <a:bodyPr/>
          <a:lstStyle/>
          <a:p>
            <a:pPr marL="624078" indent="-514350">
              <a:buAutoNum type="arabicPeriod"/>
            </a:pPr>
            <a:endParaRPr lang="en-US" dirty="0">
              <a:solidFill>
                <a:srgbClr val="FF0000"/>
              </a:solidFill>
              <a:latin typeface="Californian FB" panose="0207040306080B030204" pitchFamily="18" charset="0"/>
              <a:cs typeface="Times New Roman" pitchFamily="18" charset="0"/>
            </a:endParaRPr>
          </a:p>
          <a:p>
            <a:pPr marL="624078" indent="-514350">
              <a:buAutoNum type="arabicPeriod"/>
            </a:pPr>
            <a:r>
              <a:rPr lang="en-US" dirty="0">
                <a:solidFill>
                  <a:srgbClr val="FF0000"/>
                </a:solidFill>
                <a:latin typeface="Californian FB" panose="0207040306080B030204" pitchFamily="18" charset="0"/>
                <a:cs typeface="Times New Roman" pitchFamily="18" charset="0"/>
              </a:rPr>
              <a:t>Restate your thesis/claim </a:t>
            </a:r>
            <a:r>
              <a:rPr lang="en-US" dirty="0">
                <a:latin typeface="Californian FB" panose="0207040306080B030204" pitchFamily="18" charset="0"/>
                <a:cs typeface="Times New Roman" pitchFamily="18" charset="0"/>
              </a:rPr>
              <a:t>and wrap up your final thoughts.</a:t>
            </a:r>
          </a:p>
          <a:p>
            <a:pPr marL="624078" indent="-514350">
              <a:buAutoNum type="arabicPeriod"/>
            </a:pPr>
            <a:endParaRPr lang="en-US" dirty="0">
              <a:latin typeface="Californian FB" panose="0207040306080B030204" pitchFamily="18" charset="0"/>
              <a:cs typeface="Times New Roman" pitchFamily="18" charset="0"/>
            </a:endParaRPr>
          </a:p>
          <a:p>
            <a:pPr marL="109728" indent="0">
              <a:buNone/>
            </a:pPr>
            <a:endParaRPr lang="en-US" dirty="0">
              <a:latin typeface="Californian FB" panose="0207040306080B030204" pitchFamily="18" charset="0"/>
              <a:cs typeface="Times New Roman" pitchFamily="18" charset="0"/>
            </a:endParaRPr>
          </a:p>
          <a:p>
            <a:pPr>
              <a:buNone/>
            </a:pPr>
            <a:r>
              <a:rPr lang="en-US" dirty="0">
                <a:latin typeface="Californian FB" panose="0207040306080B030204" pitchFamily="18" charset="0"/>
                <a:cs typeface="Times New Roman" pitchFamily="18" charset="0"/>
              </a:rPr>
              <a:t>2. </a:t>
            </a:r>
            <a:r>
              <a:rPr lang="en-US" dirty="0">
                <a:solidFill>
                  <a:srgbClr val="00B0F0"/>
                </a:solidFill>
                <a:latin typeface="Californian FB" panose="0207040306080B030204" pitchFamily="18" charset="0"/>
                <a:cs typeface="Times New Roman" pitchFamily="18" charset="0"/>
              </a:rPr>
              <a:t>Offer a call to action – </a:t>
            </a:r>
            <a:r>
              <a:rPr lang="en-US" dirty="0">
                <a:latin typeface="Californian FB" panose="0207040306080B030204" pitchFamily="18" charset="0"/>
                <a:cs typeface="Times New Roman" pitchFamily="18" charset="0"/>
              </a:rPr>
              <a:t>what do you want your audience to do.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The Concluding Paragraph</a:t>
            </a:r>
            <a:endParaRPr lang="en-US" dirty="0">
              <a:latin typeface="Californian FB" panose="0207040306080B030204" pitchFamily="18" charset="0"/>
            </a:endParaRPr>
          </a:p>
        </p:txBody>
      </p:sp>
      <p:sp>
        <p:nvSpPr>
          <p:cNvPr id="3" name="Content Placeholder 2"/>
          <p:cNvSpPr>
            <a:spLocks noGrp="1"/>
          </p:cNvSpPr>
          <p:nvPr>
            <p:ph idx="1"/>
          </p:nvPr>
        </p:nvSpPr>
        <p:spPr/>
        <p:txBody>
          <a:bodyPr>
            <a:normAutofit/>
          </a:bodyPr>
          <a:lstStyle/>
          <a:p>
            <a:pPr>
              <a:buNone/>
            </a:pPr>
            <a:r>
              <a:rPr lang="en-US" dirty="0"/>
              <a:t>	</a:t>
            </a:r>
            <a:r>
              <a:rPr lang="en-US" dirty="0">
                <a:solidFill>
                  <a:srgbClr val="FF0000"/>
                </a:solidFill>
              </a:rPr>
              <a:t>Friar Lawrence is the person responsible for the tragedy of Romeo and Juliet through his irresponsible actions.  Had he simply refused to marry them without parental consent or ensured that Romeo received his message their deaths could have been prevented.  </a:t>
            </a:r>
            <a:r>
              <a:rPr lang="en-US" dirty="0">
                <a:solidFill>
                  <a:srgbClr val="00B0F0"/>
                </a:solidFill>
              </a:rPr>
              <a:t>Therefore, the Prince should hold him responsible and he be banished from Verona evermore.</a:t>
            </a:r>
            <a:endParaRPr lang="en-US" dirty="0">
              <a:solidFill>
                <a:srgbClr val="00B0F0"/>
              </a:solidFill>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Details (Textual Evidence)</a:t>
            </a:r>
          </a:p>
        </p:txBody>
      </p:sp>
      <p:sp>
        <p:nvSpPr>
          <p:cNvPr id="3" name="Content Placeholder 2"/>
          <p:cNvSpPr>
            <a:spLocks noGrp="1"/>
          </p:cNvSpPr>
          <p:nvPr>
            <p:ph sz="half" idx="1"/>
          </p:nvPr>
        </p:nvSpPr>
        <p:spPr/>
        <p:txBody>
          <a:bodyPr>
            <a:normAutofit/>
          </a:bodyPr>
          <a:lstStyle/>
          <a:p>
            <a:r>
              <a:rPr lang="en-US" dirty="0">
                <a:latin typeface="Californian FB" panose="0207040306080B030204" pitchFamily="18" charset="0"/>
                <a:cs typeface="Times New Roman" pitchFamily="18" charset="0"/>
              </a:rPr>
              <a:t>This is another very important aspect of your essay. </a:t>
            </a:r>
          </a:p>
          <a:p>
            <a:r>
              <a:rPr lang="en-US" dirty="0">
                <a:latin typeface="Californian FB" panose="0207040306080B030204" pitchFamily="18" charset="0"/>
                <a:cs typeface="Times New Roman" pitchFamily="18" charset="0"/>
              </a:rPr>
              <a:t>You have to include evidence from your sources in each of your body paragraphs in order to prove your point and support your reasons. </a:t>
            </a:r>
          </a:p>
          <a:p>
            <a:r>
              <a:rPr lang="en-US" dirty="0">
                <a:latin typeface="Californian FB" panose="0207040306080B030204" pitchFamily="18" charset="0"/>
                <a:cs typeface="Times New Roman" pitchFamily="18" charset="0"/>
              </a:rPr>
              <a:t>You should mostly paraphrase and sometimes quote verbatim. </a:t>
            </a:r>
          </a:p>
          <a:p>
            <a:pPr>
              <a:buNone/>
            </a:pPr>
            <a:endParaRPr lang="en-US" dirty="0"/>
          </a:p>
        </p:txBody>
      </p:sp>
      <p:sp>
        <p:nvSpPr>
          <p:cNvPr id="4" name="Content Placeholder 3"/>
          <p:cNvSpPr>
            <a:spLocks noGrp="1"/>
          </p:cNvSpPr>
          <p:nvPr>
            <p:ph sz="half" idx="2"/>
          </p:nvPr>
        </p:nvSpPr>
        <p:spPr/>
        <p:txBody>
          <a:bodyPr>
            <a:normAutofit/>
          </a:bodyPr>
          <a:lstStyle/>
          <a:p>
            <a:r>
              <a:rPr lang="en-US" dirty="0">
                <a:latin typeface="Californian FB" panose="0207040306080B030204" pitchFamily="18" charset="0"/>
                <a:cs typeface="Times New Roman" pitchFamily="18" charset="0"/>
              </a:rPr>
              <a:t>According to </a:t>
            </a:r>
            <a:r>
              <a:rPr lang="en-US" i="1" dirty="0">
                <a:latin typeface="Californian FB" panose="0207040306080B030204" pitchFamily="18" charset="0"/>
                <a:cs typeface="Times New Roman" pitchFamily="18" charset="0"/>
              </a:rPr>
              <a:t>author’s name</a:t>
            </a:r>
            <a:r>
              <a:rPr lang="en-US" dirty="0">
                <a:latin typeface="Californian FB" panose="0207040306080B030204" pitchFamily="18" charset="0"/>
                <a:cs typeface="Times New Roman" pitchFamily="18" charset="0"/>
              </a:rPr>
              <a:t>,</a:t>
            </a:r>
          </a:p>
          <a:p>
            <a:r>
              <a:rPr lang="en-US" dirty="0">
                <a:latin typeface="Californian FB" panose="0207040306080B030204" pitchFamily="18" charset="0"/>
                <a:cs typeface="Times New Roman" pitchFamily="18" charset="0"/>
              </a:rPr>
              <a:t>Based on source number </a:t>
            </a:r>
            <a:r>
              <a:rPr lang="en-US" i="1" dirty="0">
                <a:latin typeface="Californian FB" panose="0207040306080B030204" pitchFamily="18" charset="0"/>
                <a:cs typeface="Times New Roman" pitchFamily="18" charset="0"/>
              </a:rPr>
              <a:t>one</a:t>
            </a:r>
            <a:r>
              <a:rPr lang="en-US" dirty="0">
                <a:latin typeface="Californian FB" panose="0207040306080B030204" pitchFamily="18" charset="0"/>
                <a:cs typeface="Times New Roman" pitchFamily="18" charset="0"/>
              </a:rPr>
              <a:t>,</a:t>
            </a:r>
          </a:p>
          <a:p>
            <a:r>
              <a:rPr lang="en-US" dirty="0">
                <a:latin typeface="Californian FB" panose="0207040306080B030204" pitchFamily="18" charset="0"/>
                <a:cs typeface="Times New Roman" pitchFamily="18" charset="0"/>
              </a:rPr>
              <a:t>The author stated,</a:t>
            </a:r>
          </a:p>
          <a:p>
            <a:r>
              <a:rPr lang="en-US" dirty="0">
                <a:latin typeface="Californian FB" panose="0207040306080B030204" pitchFamily="18" charset="0"/>
                <a:cs typeface="Times New Roman" pitchFamily="18" charset="0"/>
              </a:rPr>
              <a:t>The author of </a:t>
            </a:r>
            <a:r>
              <a:rPr lang="en-US" i="1" dirty="0">
                <a:latin typeface="Californian FB" panose="0207040306080B030204" pitchFamily="18" charset="0"/>
                <a:cs typeface="Times New Roman" pitchFamily="18" charset="0"/>
              </a:rPr>
              <a:t>the name of the passage</a:t>
            </a:r>
            <a:r>
              <a:rPr lang="en-US" dirty="0">
                <a:latin typeface="Californian FB" panose="0207040306080B030204" pitchFamily="18" charset="0"/>
                <a:cs typeface="Times New Roman" pitchFamily="18" charset="0"/>
              </a:rPr>
              <a:t> supports the idea that,</a:t>
            </a:r>
          </a:p>
          <a:p>
            <a:r>
              <a:rPr lang="en-US" dirty="0">
                <a:latin typeface="Californian FB" panose="0207040306080B030204" pitchFamily="18" charset="0"/>
                <a:cs typeface="Times New Roman" pitchFamily="18" charset="0"/>
              </a:rPr>
              <a:t>The first paragraph in source </a:t>
            </a:r>
            <a:r>
              <a:rPr lang="en-US" i="1" dirty="0">
                <a:latin typeface="Californian FB" panose="0207040306080B030204" pitchFamily="18" charset="0"/>
                <a:cs typeface="Times New Roman" pitchFamily="18" charset="0"/>
              </a:rPr>
              <a:t>one</a:t>
            </a:r>
            <a:r>
              <a:rPr lang="en-US" dirty="0">
                <a:latin typeface="Californian FB" panose="0207040306080B030204" pitchFamily="18" charset="0"/>
                <a:cs typeface="Times New Roman" pitchFamily="18" charset="0"/>
              </a:rPr>
              <a:t> mentions, </a:t>
            </a:r>
          </a:p>
          <a:p>
            <a:pPr>
              <a:buNone/>
            </a:pPr>
            <a:endParaRPr lang="en-US"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fornian FB" panose="0207040306080B030204" pitchFamily="18" charset="0"/>
                <a:cs typeface="Times New Roman" pitchFamily="18" charset="0"/>
              </a:rPr>
              <a:t>What is an Argument?</a:t>
            </a:r>
          </a:p>
        </p:txBody>
      </p:sp>
      <p:sp>
        <p:nvSpPr>
          <p:cNvPr id="3" name="Content Placeholder 2"/>
          <p:cNvSpPr>
            <a:spLocks noGrp="1"/>
          </p:cNvSpPr>
          <p:nvPr>
            <p:ph idx="1"/>
          </p:nvPr>
        </p:nvSpPr>
        <p:spPr/>
        <p:txBody>
          <a:bodyPr>
            <a:normAutofit/>
          </a:bodyPr>
          <a:lstStyle/>
          <a:p>
            <a:r>
              <a:rPr lang="en-US" dirty="0">
                <a:latin typeface="Californian FB" panose="0207040306080B030204" pitchFamily="18" charset="0"/>
                <a:cs typeface="Times New Roman" pitchFamily="18" charset="0"/>
              </a:rPr>
              <a:t>An argument is a discussion involving different points of view; it is a debate. </a:t>
            </a:r>
            <a:r>
              <a:rPr lang="en-US" sz="1300" dirty="0">
                <a:latin typeface="Californian FB" panose="0207040306080B030204" pitchFamily="18" charset="0"/>
                <a:cs typeface="Times New Roman" pitchFamily="18" charset="0"/>
              </a:rPr>
              <a:t>(Dictionary.com)</a:t>
            </a:r>
          </a:p>
          <a:p>
            <a:pPr marL="109728" indent="0">
              <a:buNone/>
            </a:pPr>
            <a:endParaRPr lang="en-US" sz="1300"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So, for there to by an argument there must be two opposite sides.  Those in favor and those against. </a:t>
            </a:r>
          </a:p>
          <a:p>
            <a:pPr marL="109728" indent="0">
              <a:buNone/>
            </a:pPr>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For instance, </a:t>
            </a:r>
            <a:r>
              <a:rPr lang="en-US" b="1" i="1" dirty="0">
                <a:latin typeface="Californian FB" panose="0207040306080B030204" pitchFamily="18" charset="0"/>
                <a:cs typeface="Times New Roman" pitchFamily="18" charset="0"/>
              </a:rPr>
              <a:t>Shakespeare- Should he stay or go</a:t>
            </a:r>
            <a:r>
              <a:rPr lang="en-US" dirty="0">
                <a:latin typeface="Californian FB" panose="0207040306080B030204" pitchFamily="18" charset="0"/>
                <a:cs typeface="Times New Roman" pitchFamily="18" charset="0"/>
              </a:rPr>
              <a:t>?  Is a cause for an argument because there is an audience who is in favor and an audience who is against.</a:t>
            </a:r>
          </a:p>
          <a:p>
            <a:endParaRPr lang="en-US" dirty="0"/>
          </a:p>
          <a:p>
            <a:pPr>
              <a:buNone/>
            </a:pPr>
            <a:endParaRPr lang="en-US" dirty="0"/>
          </a:p>
          <a:p>
            <a:pPr>
              <a:buNone/>
            </a:pPr>
            <a:endParaRPr lang="en-US" dirty="0"/>
          </a:p>
          <a:p>
            <a:pPr>
              <a:buNone/>
            </a:pPr>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fornian FB" panose="0207040306080B030204" pitchFamily="18" charset="0"/>
                <a:cs typeface="Times New Roman" pitchFamily="18" charset="0"/>
              </a:rPr>
              <a:t>What is an Argumentative Essay?</a:t>
            </a:r>
          </a:p>
        </p:txBody>
      </p:sp>
      <p:sp>
        <p:nvSpPr>
          <p:cNvPr id="3" name="Content Placeholder 2"/>
          <p:cNvSpPr>
            <a:spLocks noGrp="1"/>
          </p:cNvSpPr>
          <p:nvPr>
            <p:ph idx="1"/>
          </p:nvPr>
        </p:nvSpPr>
        <p:spPr/>
        <p:txBody>
          <a:bodyPr/>
          <a:lstStyle/>
          <a:p>
            <a:endParaRPr lang="en-US" dirty="0">
              <a:latin typeface="Californian FB" panose="0207040306080B030204" pitchFamily="18" charset="0"/>
              <a:cs typeface="Times New Roman" pitchFamily="18" charset="0"/>
            </a:endParaRPr>
          </a:p>
          <a:p>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The argumentative essay is a genre(type) of writing that requires the student to investigate a topic; collect, generate, and evaluate evidence; and </a:t>
            </a:r>
            <a:r>
              <a:rPr lang="en-US" b="1" u="sng" dirty="0">
                <a:latin typeface="Californian FB" panose="0207040306080B030204" pitchFamily="18" charset="0"/>
                <a:cs typeface="Times New Roman" pitchFamily="18" charset="0"/>
              </a:rPr>
              <a:t>establish a position</a:t>
            </a:r>
            <a:r>
              <a:rPr lang="en-US" dirty="0">
                <a:latin typeface="Californian FB" panose="0207040306080B030204" pitchFamily="18" charset="0"/>
                <a:cs typeface="Times New Roman" pitchFamily="18" charset="0"/>
              </a:rPr>
              <a:t> on the topic in a brief manner. </a:t>
            </a:r>
            <a:r>
              <a:rPr lang="en-US" sz="1200" dirty="0">
                <a:latin typeface="Californian FB" panose="0207040306080B030204" pitchFamily="18" charset="0"/>
                <a:cs typeface="Times New Roman" pitchFamily="18" charset="0"/>
              </a:rPr>
              <a:t>(Purdue University, 2014)</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The Introduction</a:t>
            </a:r>
          </a:p>
        </p:txBody>
      </p:sp>
      <p:sp>
        <p:nvSpPr>
          <p:cNvPr id="3" name="Content Placeholder 2"/>
          <p:cNvSpPr>
            <a:spLocks noGrp="1"/>
          </p:cNvSpPr>
          <p:nvPr>
            <p:ph idx="1"/>
          </p:nvPr>
        </p:nvSpPr>
        <p:spPr/>
        <p:txBody>
          <a:bodyPr/>
          <a:lstStyle/>
          <a:p>
            <a:pPr>
              <a:buNone/>
            </a:pPr>
            <a:r>
              <a:rPr lang="en-US" dirty="0">
                <a:latin typeface="Times New Roman" pitchFamily="18" charset="0"/>
                <a:cs typeface="Times New Roman" pitchFamily="18" charset="0"/>
              </a:rPr>
              <a:t>The introduction paragraph has three major parts: </a:t>
            </a:r>
          </a:p>
          <a:p>
            <a:pPr marL="624078" indent="-514350">
              <a:buFont typeface="+mj-lt"/>
              <a:buAutoNum type="arabicPeriod"/>
            </a:pPr>
            <a:r>
              <a:rPr lang="en-US" u="sng" dirty="0">
                <a:solidFill>
                  <a:srgbClr val="FF0000"/>
                </a:solidFill>
                <a:latin typeface="Times New Roman" pitchFamily="18" charset="0"/>
                <a:cs typeface="Times New Roman" pitchFamily="18" charset="0"/>
              </a:rPr>
              <a:t>Hook</a:t>
            </a:r>
            <a:r>
              <a:rPr lang="en-US" dirty="0">
                <a:latin typeface="Times New Roman" pitchFamily="18" charset="0"/>
                <a:cs typeface="Times New Roman" pitchFamily="18" charset="0"/>
              </a:rPr>
              <a:t> – one or two sentences where you capture the reader’s attention.</a:t>
            </a:r>
          </a:p>
          <a:p>
            <a:pPr marL="514350" indent="-514350">
              <a:buFont typeface="+mj-lt"/>
              <a:buAutoNum type="arabicPeriod"/>
            </a:pPr>
            <a:r>
              <a:rPr lang="en-US" u="sng" dirty="0">
                <a:solidFill>
                  <a:srgbClr val="0070C0"/>
                </a:solidFill>
                <a:latin typeface="Times New Roman" pitchFamily="18" charset="0"/>
                <a:cs typeface="Times New Roman" pitchFamily="18" charset="0"/>
              </a:rPr>
              <a:t>Background Information</a:t>
            </a:r>
            <a:r>
              <a:rPr lang="en-US" dirty="0">
                <a:latin typeface="Times New Roman" pitchFamily="18" charset="0"/>
                <a:cs typeface="Times New Roman" pitchFamily="18" charset="0"/>
              </a:rPr>
              <a:t>: where you talk about the issue in a general way; you basically present the issue.</a:t>
            </a:r>
          </a:p>
          <a:p>
            <a:pPr marL="514350" indent="-514350">
              <a:buFont typeface="+mj-lt"/>
              <a:buAutoNum type="arabicPeriod"/>
            </a:pPr>
            <a:r>
              <a:rPr lang="en-US" u="sng" dirty="0">
                <a:solidFill>
                  <a:srgbClr val="00B050"/>
                </a:solidFill>
                <a:latin typeface="Times New Roman" pitchFamily="18" charset="0"/>
                <a:cs typeface="Times New Roman" pitchFamily="18" charset="0"/>
              </a:rPr>
              <a:t>The Thesis/Claim</a:t>
            </a:r>
            <a:r>
              <a:rPr lang="en-US" dirty="0">
                <a:latin typeface="Times New Roman" pitchFamily="18" charset="0"/>
                <a:cs typeface="Times New Roman" pitchFamily="18" charset="0"/>
              </a:rPr>
              <a:t>: Where you state your position on the issue and the supporting reasons in one clear sentence.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Introduction: The Thesis/The Claim</a:t>
            </a:r>
          </a:p>
        </p:txBody>
      </p:sp>
      <p:sp>
        <p:nvSpPr>
          <p:cNvPr id="3" name="Content Placeholder 2"/>
          <p:cNvSpPr>
            <a:spLocks noGrp="1"/>
          </p:cNvSpPr>
          <p:nvPr>
            <p:ph idx="1"/>
          </p:nvPr>
        </p:nvSpPr>
        <p:spPr/>
        <p:txBody>
          <a:bodyPr>
            <a:normAutofit lnSpcReduction="10000"/>
          </a:bodyPr>
          <a:lstStyle/>
          <a:p>
            <a:pPr>
              <a:buNone/>
            </a:pPr>
            <a:r>
              <a:rPr lang="en-US" dirty="0"/>
              <a:t>	</a:t>
            </a:r>
            <a:r>
              <a:rPr lang="en-US" dirty="0">
                <a:solidFill>
                  <a:srgbClr val="FF0000"/>
                </a:solidFill>
                <a:latin typeface="Times New Roman" pitchFamily="18" charset="0"/>
                <a:cs typeface="Times New Roman" pitchFamily="18" charset="0"/>
              </a:rPr>
              <a:t>William Shakespeare was the author of numerous plays.  </a:t>
            </a:r>
            <a:r>
              <a:rPr lang="en-US" dirty="0">
                <a:solidFill>
                  <a:srgbClr val="0070C0"/>
                </a:solidFill>
                <a:latin typeface="Times New Roman" pitchFamily="18" charset="0"/>
                <a:cs typeface="Times New Roman" pitchFamily="18" charset="0"/>
              </a:rPr>
              <a:t>One of his most famous was the tragic tale of </a:t>
            </a:r>
            <a:r>
              <a:rPr lang="en-US" i="1" dirty="0">
                <a:solidFill>
                  <a:srgbClr val="0070C0"/>
                </a:solidFill>
                <a:latin typeface="Times New Roman" pitchFamily="18" charset="0"/>
                <a:cs typeface="Times New Roman" pitchFamily="18" charset="0"/>
              </a:rPr>
              <a:t>Romeo &amp; Juliet</a:t>
            </a:r>
            <a:r>
              <a:rPr lang="en-US" dirty="0">
                <a:solidFill>
                  <a:srgbClr val="0070C0"/>
                </a:solidFill>
                <a:latin typeface="Times New Roman" pitchFamily="18" charset="0"/>
                <a:cs typeface="Times New Roman" pitchFamily="18" charset="0"/>
              </a:rPr>
              <a:t>.  It is the tale of two star-crossed lovers, who despite the long-time feud of their families fall in love.  However, there is no happy ending for them as they both perish at their own hand.  The audience is left to wonder who is responsible for this tragedy? </a:t>
            </a:r>
            <a:r>
              <a:rPr lang="en-US" dirty="0">
                <a:solidFill>
                  <a:srgbClr val="00B050"/>
                </a:solidFill>
                <a:latin typeface="Times New Roman" pitchFamily="18" charset="0"/>
                <a:cs typeface="Times New Roman" pitchFamily="18" charset="0"/>
              </a:rPr>
              <a:t>The character most to blame for this tragedy is Friar Lawrence because he was irresponsible.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Body </a:t>
            </a:r>
            <a:r>
              <a:rPr lang="en-US" dirty="0" err="1">
                <a:latin typeface="Californian FB" panose="0207040306080B030204" pitchFamily="18" charset="0"/>
                <a:cs typeface="Times New Roman" pitchFamily="18" charset="0"/>
              </a:rPr>
              <a:t>Paragraph</a:t>
            </a:r>
            <a:r>
              <a:rPr lang="en-US" u="sng" dirty="0" err="1">
                <a:effectLst>
                  <a:outerShdw blurRad="38100" dist="38100" dir="2700000" algn="tl">
                    <a:srgbClr val="000000">
                      <a:alpha val="43137"/>
                    </a:srgbClr>
                  </a:outerShdw>
                </a:effectLst>
                <a:latin typeface="Californian FB" panose="0207040306080B030204" pitchFamily="18" charset="0"/>
                <a:cs typeface="Times New Roman" pitchFamily="18" charset="0"/>
              </a:rPr>
              <a:t>S</a:t>
            </a:r>
            <a:endParaRPr lang="en-US" u="sng" dirty="0">
              <a:effectLst>
                <a:outerShdw blurRad="38100" dist="38100" dir="2700000" algn="tl">
                  <a:srgbClr val="000000">
                    <a:alpha val="43137"/>
                  </a:srgbClr>
                </a:outerShdw>
              </a:effectLst>
              <a:latin typeface="Californian FB" panose="0207040306080B030204" pitchFamily="18" charset="0"/>
              <a:cs typeface="Times New Roman" pitchFamily="18" charset="0"/>
            </a:endParaRPr>
          </a:p>
        </p:txBody>
      </p:sp>
      <p:sp>
        <p:nvSpPr>
          <p:cNvPr id="3" name="Content Placeholder 2"/>
          <p:cNvSpPr>
            <a:spLocks noGrp="1"/>
          </p:cNvSpPr>
          <p:nvPr>
            <p:ph idx="1"/>
          </p:nvPr>
        </p:nvSpPr>
        <p:spPr/>
        <p:txBody>
          <a:bodyPr>
            <a:normAutofit/>
          </a:bodyPr>
          <a:lstStyle/>
          <a:p>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An argumentative essay will have as many body paragraphs as there are supporting reasons. </a:t>
            </a:r>
          </a:p>
          <a:p>
            <a:endParaRPr lang="en-US" dirty="0">
              <a:latin typeface="Californian FB" panose="0207040306080B030204" pitchFamily="18" charset="0"/>
              <a:cs typeface="Times New Roman" pitchFamily="18" charset="0"/>
            </a:endParaRPr>
          </a:p>
          <a:p>
            <a:pPr marL="109728" indent="0">
              <a:buNone/>
            </a:pPr>
            <a:endParaRPr lang="en-US" dirty="0">
              <a:latin typeface="Californian FB" panose="0207040306080B030204" pitchFamily="18" charset="0"/>
              <a:cs typeface="Times New Roman" pitchFamily="18" charset="0"/>
            </a:endParaRPr>
          </a:p>
          <a:p>
            <a:r>
              <a:rPr lang="en-US" dirty="0">
                <a:latin typeface="Californian FB" panose="0207040306080B030204" pitchFamily="18" charset="0"/>
                <a:cs typeface="Times New Roman" pitchFamily="18" charset="0"/>
              </a:rPr>
              <a:t>The order that you stated your supporting reasons in your thesis/claim will be the order of your body paragraphs.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Body </a:t>
            </a:r>
            <a:r>
              <a:rPr lang="en-US" dirty="0" err="1">
                <a:latin typeface="Times New Roman" pitchFamily="18" charset="0"/>
                <a:cs typeface="Times New Roman" pitchFamily="18" charset="0"/>
              </a:rPr>
              <a:t>Paragraph</a:t>
            </a:r>
            <a:r>
              <a:rPr lang="en-US" u="sng" dirty="0" err="1">
                <a:effectLst>
                  <a:outerShdw blurRad="38100" dist="38100" dir="2700000" algn="tl">
                    <a:srgbClr val="000000">
                      <a:alpha val="43137"/>
                    </a:srgbClr>
                  </a:outerShdw>
                </a:effectLst>
                <a:latin typeface="Times New Roman" pitchFamily="18" charset="0"/>
                <a:cs typeface="Times New Roman" pitchFamily="18" charset="0"/>
              </a:rPr>
              <a:t>S</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a:latin typeface="Times New Roman" pitchFamily="18" charset="0"/>
                <a:cs typeface="Times New Roman" pitchFamily="18" charset="0"/>
              </a:rPr>
              <a:t>The Body Paragraph of an Argumentative Essay has three basic parts.</a:t>
            </a:r>
          </a:p>
          <a:p>
            <a:pPr>
              <a:buNone/>
            </a:pPr>
            <a:r>
              <a:rPr lang="en-US" dirty="0">
                <a:latin typeface="Times New Roman" pitchFamily="18" charset="0"/>
                <a:cs typeface="Times New Roman" pitchFamily="18" charset="0"/>
              </a:rPr>
              <a:t>1. </a:t>
            </a:r>
            <a:r>
              <a:rPr lang="en-US" b="1" dirty="0">
                <a:solidFill>
                  <a:srgbClr val="0070C0"/>
                </a:solidFill>
                <a:latin typeface="Times New Roman" pitchFamily="18" charset="0"/>
                <a:cs typeface="Times New Roman" pitchFamily="18" charset="0"/>
              </a:rPr>
              <a:t>Topic Sentence: </a:t>
            </a:r>
            <a:r>
              <a:rPr lang="en-US" dirty="0">
                <a:latin typeface="Times New Roman" pitchFamily="18" charset="0"/>
                <a:cs typeface="Times New Roman" pitchFamily="18" charset="0"/>
              </a:rPr>
              <a:t>The main idea; the supporting reason restated.</a:t>
            </a:r>
          </a:p>
          <a:p>
            <a:pPr>
              <a:buNone/>
            </a:pPr>
            <a:r>
              <a:rPr lang="en-US" dirty="0">
                <a:latin typeface="Times New Roman" pitchFamily="18" charset="0"/>
                <a:cs typeface="Times New Roman" pitchFamily="18" charset="0"/>
              </a:rPr>
              <a:t>2. </a:t>
            </a:r>
            <a:r>
              <a:rPr lang="en-US" b="1" dirty="0">
                <a:solidFill>
                  <a:srgbClr val="00B050"/>
                </a:solidFill>
                <a:latin typeface="Times New Roman" pitchFamily="18" charset="0"/>
                <a:cs typeface="Times New Roman" pitchFamily="18" charset="0"/>
              </a:rPr>
              <a:t>Details (Evidence): </a:t>
            </a:r>
            <a:r>
              <a:rPr lang="en-US" dirty="0">
                <a:latin typeface="Times New Roman" pitchFamily="18" charset="0"/>
                <a:cs typeface="Times New Roman" pitchFamily="18" charset="0"/>
              </a:rPr>
              <a:t>Textual evidence, facts, statistics, examples, observations, expert opinions, etc.</a:t>
            </a:r>
          </a:p>
          <a:p>
            <a:pPr>
              <a:buNone/>
            </a:pPr>
            <a:r>
              <a:rPr lang="en-US" dirty="0">
                <a:latin typeface="Times New Roman" pitchFamily="18" charset="0"/>
                <a:cs typeface="Times New Roman" pitchFamily="18" charset="0"/>
              </a:rPr>
              <a:t>3. </a:t>
            </a:r>
            <a:r>
              <a:rPr lang="en-US" b="1" dirty="0">
                <a:solidFill>
                  <a:srgbClr val="7030A0"/>
                </a:solidFill>
                <a:latin typeface="Times New Roman" pitchFamily="18" charset="0"/>
                <a:cs typeface="Times New Roman" pitchFamily="18" charset="0"/>
              </a:rPr>
              <a:t>Commentary: </a:t>
            </a:r>
            <a:r>
              <a:rPr lang="en-US" dirty="0">
                <a:latin typeface="Times New Roman" pitchFamily="18" charset="0"/>
                <a:cs typeface="Times New Roman" pitchFamily="18" charset="0"/>
              </a:rPr>
              <a:t>An explanation of the details and topic sentence. </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itchFamily="18" charset="0"/>
                <a:cs typeface="Times New Roman" pitchFamily="18" charset="0"/>
              </a:rPr>
              <a:t>Body Paragraph</a:t>
            </a:r>
            <a:r>
              <a:rPr lang="en-US" dirty="0">
                <a:effectLst>
                  <a:outerShdw blurRad="38100" dist="38100" dir="2700000" algn="tl">
                    <a:srgbClr val="000000">
                      <a:alpha val="43137"/>
                    </a:srgbClr>
                  </a:outerShdw>
                </a:effectLst>
                <a:latin typeface="Times New Roman" pitchFamily="18" charset="0"/>
                <a:cs typeface="Times New Roman" pitchFamily="18" charset="0"/>
              </a:rPr>
              <a:t> </a:t>
            </a:r>
            <a:r>
              <a:rPr lang="en-US" dirty="0">
                <a:latin typeface="Times New Roman" pitchFamily="18" charset="0"/>
                <a:cs typeface="Times New Roman" pitchFamily="18" charset="0"/>
              </a:rPr>
              <a:t>One</a:t>
            </a:r>
            <a:endParaRPr lang="en-US" dirty="0"/>
          </a:p>
        </p:txBody>
      </p:sp>
      <p:sp>
        <p:nvSpPr>
          <p:cNvPr id="3" name="Content Placeholder 2"/>
          <p:cNvSpPr>
            <a:spLocks noGrp="1"/>
          </p:cNvSpPr>
          <p:nvPr>
            <p:ph idx="1"/>
          </p:nvPr>
        </p:nvSpPr>
        <p:spPr/>
        <p:txBody>
          <a:bodyPr>
            <a:normAutofit/>
          </a:bodyPr>
          <a:lstStyle/>
          <a:p>
            <a:pPr>
              <a:buNone/>
            </a:pPr>
            <a:r>
              <a:rPr lang="en-US" dirty="0"/>
              <a:t>		</a:t>
            </a:r>
            <a:r>
              <a:rPr lang="en-US" dirty="0">
                <a:solidFill>
                  <a:srgbClr val="0070C0"/>
                </a:solidFill>
                <a:latin typeface="Times New Roman" pitchFamily="18" charset="0"/>
                <a:cs typeface="Times New Roman" pitchFamily="18" charset="0"/>
              </a:rPr>
              <a:t>Friar Lawrence was irresponsible in his dealings with Romeo &amp; Juliet.  </a:t>
            </a:r>
            <a:r>
              <a:rPr lang="en-US" dirty="0">
                <a:solidFill>
                  <a:srgbClr val="00B050"/>
                </a:solidFill>
                <a:latin typeface="Times New Roman" pitchFamily="18" charset="0"/>
                <a:cs typeface="Times New Roman" pitchFamily="18" charset="0"/>
              </a:rPr>
              <a:t>The first example of his irresponsibility was when he agreed to marry Romeo &amp; Juliet without parental consent, “In one respect I’ll thy assistant be, …” (Act II, scene iii, line 97).  </a:t>
            </a:r>
            <a:r>
              <a:rPr lang="en-US" dirty="0">
                <a:solidFill>
                  <a:schemeClr val="accent3">
                    <a:lumMod val="75000"/>
                  </a:schemeClr>
                </a:solidFill>
                <a:latin typeface="Times New Roman" pitchFamily="18" charset="0"/>
                <a:cs typeface="Times New Roman" pitchFamily="18" charset="0"/>
              </a:rPr>
              <a:t>He knows full well that the two families are enemies and would not approve of the marriage.</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alifornian FB" panose="0207040306080B030204" pitchFamily="18" charset="0"/>
                <a:cs typeface="Times New Roman" pitchFamily="18" charset="0"/>
              </a:rPr>
              <a:t>Counterclaim &amp; Rebuttal</a:t>
            </a:r>
          </a:p>
        </p:txBody>
      </p:sp>
      <p:sp>
        <p:nvSpPr>
          <p:cNvPr id="3" name="Content Placeholder 2"/>
          <p:cNvSpPr>
            <a:spLocks noGrp="1"/>
          </p:cNvSpPr>
          <p:nvPr>
            <p:ph idx="1"/>
          </p:nvPr>
        </p:nvSpPr>
        <p:spPr/>
        <p:txBody>
          <a:bodyPr>
            <a:normAutofit/>
          </a:bodyPr>
          <a:lstStyle/>
          <a:p>
            <a:pPr marL="109728" lvl="0" indent="0">
              <a:buClr>
                <a:srgbClr val="A04DA3"/>
              </a:buClr>
              <a:buNone/>
            </a:pPr>
            <a:r>
              <a:rPr lang="en-US" dirty="0">
                <a:latin typeface="Californian FB" panose="0207040306080B030204" pitchFamily="18" charset="0"/>
              </a:rPr>
              <a:t>An argumentative essay </a:t>
            </a:r>
            <a:r>
              <a:rPr lang="en-US" b="1" u="sng" dirty="0">
                <a:latin typeface="Californian FB" panose="0207040306080B030204" pitchFamily="18" charset="0"/>
              </a:rPr>
              <a:t>must</a:t>
            </a:r>
            <a:r>
              <a:rPr lang="en-US" dirty="0">
                <a:latin typeface="Californian FB" panose="0207040306080B030204" pitchFamily="18" charset="0"/>
              </a:rPr>
              <a:t> contain a counterclaim and rebuttal.</a:t>
            </a:r>
          </a:p>
          <a:p>
            <a:pPr lvl="0">
              <a:buClr>
                <a:srgbClr val="A04DA3"/>
              </a:buClr>
              <a:buNone/>
            </a:pPr>
            <a:r>
              <a:rPr lang="en-US" sz="2600" dirty="0">
                <a:solidFill>
                  <a:prstClr val="black"/>
                </a:solidFill>
                <a:latin typeface="Californian FB" panose="0207040306080B030204" pitchFamily="18" charset="0"/>
                <a:cs typeface="Times New Roman" pitchFamily="18" charset="0"/>
              </a:rPr>
              <a:t>		1.  </a:t>
            </a:r>
            <a:r>
              <a:rPr lang="en-US" sz="2600" b="1" dirty="0">
                <a:solidFill>
                  <a:srgbClr val="FF0000"/>
                </a:solidFill>
                <a:latin typeface="Californian FB" panose="0207040306080B030204" pitchFamily="18" charset="0"/>
                <a:cs typeface="Times New Roman" pitchFamily="18" charset="0"/>
              </a:rPr>
              <a:t>Counter-Argument (Opposing Side): </a:t>
            </a:r>
            <a:r>
              <a:rPr lang="en-US" sz="2600" dirty="0">
                <a:latin typeface="Californian FB" panose="0207040306080B030204" pitchFamily="18" charset="0"/>
                <a:cs typeface="Times New Roman" pitchFamily="18" charset="0"/>
              </a:rPr>
              <a:t>this is where you mention the strongest reason opposing your position. </a:t>
            </a:r>
          </a:p>
          <a:p>
            <a:pPr lvl="0">
              <a:buClr>
                <a:srgbClr val="A04DA3"/>
              </a:buClr>
              <a:buNone/>
            </a:pPr>
            <a:r>
              <a:rPr lang="en-US" sz="2600" dirty="0">
                <a:solidFill>
                  <a:prstClr val="black"/>
                </a:solidFill>
                <a:latin typeface="Californian FB" panose="0207040306080B030204" pitchFamily="18" charset="0"/>
                <a:cs typeface="Times New Roman" pitchFamily="18" charset="0"/>
              </a:rPr>
              <a:t>		2.  </a:t>
            </a:r>
            <a:r>
              <a:rPr lang="en-US" sz="2600" b="1" dirty="0">
                <a:solidFill>
                  <a:srgbClr val="00B0F0"/>
                </a:solidFill>
                <a:latin typeface="Californian FB" panose="0207040306080B030204" pitchFamily="18" charset="0"/>
                <a:cs typeface="Times New Roman" pitchFamily="18" charset="0"/>
              </a:rPr>
              <a:t>Rebuttal:</a:t>
            </a:r>
            <a:r>
              <a:rPr lang="en-US" sz="2600" dirty="0">
                <a:solidFill>
                  <a:prstClr val="black"/>
                </a:solidFill>
                <a:latin typeface="Californian FB" panose="0207040306080B030204" pitchFamily="18" charset="0"/>
                <a:cs typeface="Times New Roman" pitchFamily="18" charset="0"/>
              </a:rPr>
              <a:t> Concluding statements in refutation (against) of the counter-argument.  This is where you acknowledge the opposite position, but restate why your position is stronger.</a:t>
            </a:r>
          </a:p>
          <a:p>
            <a:pPr>
              <a:buNone/>
            </a:pPr>
            <a:endParaRPr lang="en-US" dirty="0">
              <a:solidFill>
                <a:srgbClr val="00B0F0"/>
              </a:solidFill>
              <a:latin typeface="Times New Roman" pitchFamily="18" charset="0"/>
              <a:cs typeface="Times New Roman" pitchFamily="18" charset="0"/>
            </a:endParaRPr>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Design">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B943734C6304E9A9B1F24E81D5DD4" ma:contentTypeVersion="13" ma:contentTypeDescription="Create a new document." ma:contentTypeScope="" ma:versionID="e650701ff862c8952e75bdd6973fdc6b">
  <xsd:schema xmlns:xsd="http://www.w3.org/2001/XMLSchema" xmlns:xs="http://www.w3.org/2001/XMLSchema" xmlns:p="http://schemas.microsoft.com/office/2006/metadata/properties" xmlns:ns3="bf11f4db-f016-4acd-a79c-dae28cb32233" xmlns:ns4="25715086-fb56-448a-8f44-7ff13588087d" targetNamespace="http://schemas.microsoft.com/office/2006/metadata/properties" ma:root="true" ma:fieldsID="d218a5a9bebc979adef484da20e9a7a4" ns3:_="" ns4:_="">
    <xsd:import namespace="bf11f4db-f016-4acd-a79c-dae28cb32233"/>
    <xsd:import namespace="25715086-fb56-448a-8f44-7ff13588087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GenerationTime" minOccurs="0"/>
                <xsd:element ref="ns4:MediaServiceEventHashCod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1f4db-f016-4acd-a79c-dae28cb3223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715086-fb56-448a-8f44-7ff13588087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950C0D-DE72-4643-A1E6-F6F390151C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1f4db-f016-4acd-a79c-dae28cb32233"/>
    <ds:schemaRef ds:uri="25715086-fb56-448a-8f44-7ff1358808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42C41E-436B-4C62-82AC-402CB64C5685}">
  <ds:schemaRefs>
    <ds:schemaRef ds:uri="http://schemas.microsoft.com/sharepoint/v3/contenttype/forms"/>
  </ds:schemaRefs>
</ds:datastoreItem>
</file>

<file path=customXml/itemProps3.xml><?xml version="1.0" encoding="utf-8"?>
<ds:datastoreItem xmlns:ds="http://schemas.openxmlformats.org/officeDocument/2006/customXml" ds:itemID="{F4BAED99-0444-4531-B2EA-1C0D59044D7A}">
  <ds:schemaRefs>
    <ds:schemaRef ds:uri="25715086-fb56-448a-8f44-7ff13588087d"/>
    <ds:schemaRef ds:uri="http://schemas.openxmlformats.org/package/2006/metadata/core-properties"/>
    <ds:schemaRef ds:uri="http://schemas.microsoft.com/office/2006/metadata/properties"/>
    <ds:schemaRef ds:uri="http://purl.org/dc/elements/1.1/"/>
    <ds:schemaRef ds:uri="http://purl.org/dc/dcmitype/"/>
    <ds:schemaRef ds:uri="http://schemas.microsoft.com/office/2006/documentManagement/types"/>
    <ds:schemaRef ds:uri="bf11f4db-f016-4acd-a79c-dae28cb32233"/>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Theme3</Template>
  <TotalTime>673</TotalTime>
  <Words>477</Words>
  <Application>Microsoft Office PowerPoint</Application>
  <PresentationFormat>On-screen Show (4:3)</PresentationFormat>
  <Paragraphs>58</Paragraphs>
  <Slides>13</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Californian FB</vt:lpstr>
      <vt:lpstr>Georgia</vt:lpstr>
      <vt:lpstr>Impact</vt:lpstr>
      <vt:lpstr>Times New Roman</vt:lpstr>
      <vt:lpstr>Trebuchet MS</vt:lpstr>
      <vt:lpstr>Wingdings 2</vt:lpstr>
      <vt:lpstr>Theme3</vt:lpstr>
      <vt:lpstr>Urban</vt:lpstr>
      <vt:lpstr>The Argumentative Essay</vt:lpstr>
      <vt:lpstr>What is an Argument?</vt:lpstr>
      <vt:lpstr>What is an Argumentative Essay?</vt:lpstr>
      <vt:lpstr>The Introduction</vt:lpstr>
      <vt:lpstr>Introduction: The Thesis/The Claim</vt:lpstr>
      <vt:lpstr>Body ParagraphS</vt:lpstr>
      <vt:lpstr>Body ParagraphS</vt:lpstr>
      <vt:lpstr>Body Paragraph One</vt:lpstr>
      <vt:lpstr>Counterclaim &amp; Rebuttal</vt:lpstr>
      <vt:lpstr>Counterclaim &amp; Rebuttal</vt:lpstr>
      <vt:lpstr>The Concluding Paragraph</vt:lpstr>
      <vt:lpstr>The Concluding Paragraph</vt:lpstr>
      <vt:lpstr>Details (Textual Evidence)</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Argumentative Essay</dc:title>
  <dc:creator>Gaby</dc:creator>
  <cp:lastModifiedBy>Carly Minick</cp:lastModifiedBy>
  <cp:revision>25</cp:revision>
  <dcterms:created xsi:type="dcterms:W3CDTF">2014-10-12T23:44:13Z</dcterms:created>
  <dcterms:modified xsi:type="dcterms:W3CDTF">2019-10-09T14:30:21Z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0x010100C2CB943734C6304E9A9B1F24E81D5DD4</vt:lpwstr>
  </property>
</Properties>
</file>